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Kalam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Kalam-regular.fntdata"/><Relationship Id="rId27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Kala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6bca055378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6bca055378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5be1913d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75be1913d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bd456a89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bd456a89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6bd456a898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6bd456a898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6bd456a898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6bd456a898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6bd456a89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6bd456a89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75bffb71de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75bffb71de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6bca055378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6bca055378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bd456a898_2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6bd456a898_2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bca05537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6bca05537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bd456a89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bd456a89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75c6101be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75c6101be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bca0553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bca0553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bca05537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bca05537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bca055378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bca055378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5c6101be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5c6101be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5c6101be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5c6101be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Watercolor texture">
  <p:cSld name="BLANK_1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152409" y="47499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311708" y="11976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Expedited Learning with Interactive Demonstrations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642375" y="3766870"/>
            <a:ext cx="3182100" cy="5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Roboto"/>
                <a:ea typeface="Roboto"/>
                <a:cs typeface="Roboto"/>
                <a:sym typeface="Roboto"/>
              </a:rPr>
              <a:t>Brandon Rozek </a:t>
            </a:r>
            <a:endParaRPr>
              <a:solidFill>
                <a:srgbClr val="2F2B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" name="Google Shape;59;p14"/>
          <p:cNvSpPr/>
          <p:nvPr/>
        </p:nvSpPr>
        <p:spPr>
          <a:xfrm>
            <a:off x="0" y="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/>
        </p:nvSpPr>
        <p:spPr>
          <a:xfrm>
            <a:off x="4572000" y="3766875"/>
            <a:ext cx="4528800" cy="5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2F2B4E"/>
                </a:solidFill>
                <a:latin typeface="Roboto"/>
                <a:ea typeface="Roboto"/>
                <a:cs typeface="Roboto"/>
                <a:sym typeface="Roboto"/>
              </a:rPr>
              <a:t>Advisor: Dr. Ron Zacharski</a:t>
            </a:r>
            <a:endParaRPr sz="2800">
              <a:solidFill>
                <a:srgbClr val="2F2B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3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 Stages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 of 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Interactive Demonstrations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3706258" y="1210375"/>
            <a:ext cx="1746000" cy="15642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Demonstrator with </a:t>
            </a:r>
            <a:r>
              <a:rPr i="1"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shared</a:t>
            </a: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environment</a:t>
            </a:r>
            <a:endParaRPr sz="1800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1772907" y="2877822"/>
            <a:ext cx="1746000" cy="15642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Agent</a:t>
            </a: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with </a:t>
            </a:r>
            <a:r>
              <a:rPr i="1"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shared</a:t>
            </a: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environment</a:t>
            </a:r>
            <a:endParaRPr sz="1800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23"/>
          <p:cNvSpPr/>
          <p:nvPr/>
        </p:nvSpPr>
        <p:spPr>
          <a:xfrm>
            <a:off x="5497340" y="2877822"/>
            <a:ext cx="1746000" cy="15642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Agent with </a:t>
            </a:r>
            <a:r>
              <a:rPr i="1"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hidden</a:t>
            </a: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environment</a:t>
            </a:r>
            <a:endParaRPr sz="1800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3" name="Google Shape;133;p23"/>
          <p:cNvCxnSpPr>
            <a:stCxn id="132" idx="2"/>
            <a:endCxn id="131" idx="2"/>
          </p:cNvCxnSpPr>
          <p:nvPr/>
        </p:nvCxnSpPr>
        <p:spPr>
          <a:xfrm rot="5400000">
            <a:off x="4507790" y="2580072"/>
            <a:ext cx="600" cy="3724500"/>
          </a:xfrm>
          <a:prstGeom prst="curvedConnector3">
            <a:avLst>
              <a:gd fmla="val 396875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34" name="Google Shape;134;p23"/>
          <p:cNvCxnSpPr>
            <a:stCxn id="131" idx="0"/>
            <a:endCxn id="130" idx="1"/>
          </p:cNvCxnSpPr>
          <p:nvPr/>
        </p:nvCxnSpPr>
        <p:spPr>
          <a:xfrm rot="-5400000">
            <a:off x="2733507" y="1904922"/>
            <a:ext cx="885300" cy="10605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35" name="Google Shape;135;p23"/>
          <p:cNvCxnSpPr>
            <a:stCxn id="130" idx="3"/>
            <a:endCxn id="132" idx="0"/>
          </p:cNvCxnSpPr>
          <p:nvPr/>
        </p:nvCxnSpPr>
        <p:spPr>
          <a:xfrm>
            <a:off x="5452258" y="1992475"/>
            <a:ext cx="918000" cy="8853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36" name="Google Shape;136;p23"/>
          <p:cNvSpPr txBox="1"/>
          <p:nvPr/>
        </p:nvSpPr>
        <p:spPr>
          <a:xfrm>
            <a:off x="6086485" y="1992475"/>
            <a:ext cx="12846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minutes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23"/>
          <p:cNvSpPr txBox="1"/>
          <p:nvPr/>
        </p:nvSpPr>
        <p:spPr>
          <a:xfrm>
            <a:off x="1787413" y="2029175"/>
            <a:ext cx="12846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minutes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23"/>
          <p:cNvSpPr txBox="1"/>
          <p:nvPr/>
        </p:nvSpPr>
        <p:spPr>
          <a:xfrm>
            <a:off x="4004150" y="4301550"/>
            <a:ext cx="11502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episodes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23"/>
          <p:cNvSpPr txBox="1"/>
          <p:nvPr/>
        </p:nvSpPr>
        <p:spPr>
          <a:xfrm>
            <a:off x="511950" y="3131375"/>
            <a:ext cx="1322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Visual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Feedback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7458750" y="3269100"/>
            <a:ext cx="1322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Numerical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Feedback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/>
          <p:nvPr>
            <p:ph type="title"/>
          </p:nvPr>
        </p:nvSpPr>
        <p:spPr>
          <a:xfrm>
            <a:off x="311700" y="836900"/>
            <a:ext cx="454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Benefits of Hidden Environment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46" name="Google Shape;146;p24"/>
          <p:cNvSpPr txBox="1"/>
          <p:nvPr>
            <p:ph idx="1" type="body"/>
          </p:nvPr>
        </p:nvSpPr>
        <p:spPr>
          <a:xfrm>
            <a:off x="311700" y="1908250"/>
            <a:ext cx="4127100" cy="305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Gives demonstrator feedback on the overall performance of the agent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Training happens here to keep interactivity in shared environment 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Option to explore environment through non-optimal actions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7" name="Google Shape;147;p24"/>
          <p:cNvPicPr preferRelativeResize="0"/>
          <p:nvPr/>
        </p:nvPicPr>
        <p:blipFill rotWithShape="1">
          <a:blip r:embed="rId3">
            <a:alphaModFix/>
          </a:blip>
          <a:srcRect b="0" l="616" r="0" t="0"/>
          <a:stretch/>
        </p:blipFill>
        <p:spPr>
          <a:xfrm>
            <a:off x="4710625" y="1112110"/>
            <a:ext cx="4221425" cy="291929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4"/>
          <p:cNvSpPr txBox="1"/>
          <p:nvPr>
            <p:ph idx="1" type="body"/>
          </p:nvPr>
        </p:nvSpPr>
        <p:spPr>
          <a:xfrm>
            <a:off x="4666575" y="4174425"/>
            <a:ext cx="4221300" cy="82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Ex: Running 10 simulations to the side and the results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24"/>
          <p:cNvSpPr/>
          <p:nvPr/>
        </p:nvSpPr>
        <p:spPr>
          <a:xfrm>
            <a:off x="0" y="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How Agents 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Select Actions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>
            <a:off x="311700" y="1152475"/>
            <a:ext cx="8520600" cy="309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Choose action, </a:t>
            </a:r>
            <a:r>
              <a:rPr i="1"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for a given state, </a:t>
            </a:r>
            <a:r>
              <a:rPr i="1"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s,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that maximizes Q(s, a)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Q-value estimates improve as the agent experiences more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agent selects better actions as it knows which produce higher expected rewards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6" name="Google Shape;1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4375" y="1742737"/>
            <a:ext cx="5683050" cy="1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4987725" y="2578563"/>
            <a:ext cx="1968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Discounted reward</a:t>
            </a:r>
            <a:endParaRPr>
              <a:solidFill>
                <a:srgbClr val="585475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Bellman 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Equation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4" name="Google Shape;164;p26"/>
          <p:cNvSpPr txBox="1"/>
          <p:nvPr>
            <p:ph idx="1" type="body"/>
          </p:nvPr>
        </p:nvSpPr>
        <p:spPr>
          <a:xfrm>
            <a:off x="311700" y="1152475"/>
            <a:ext cx="8520600" cy="92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One way the agent can “check its work” is if their approximation of the Q-value function satisfies the </a:t>
            </a:r>
            <a:r>
              <a:rPr i="1"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Bellman Equation</a:t>
            </a:r>
            <a:endParaRPr i="1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8950" y="2074975"/>
            <a:ext cx="7096399" cy="79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6"/>
          <p:cNvSpPr txBox="1"/>
          <p:nvPr>
            <p:ph idx="1" type="body"/>
          </p:nvPr>
        </p:nvSpPr>
        <p:spPr>
          <a:xfrm>
            <a:off x="278125" y="3562788"/>
            <a:ext cx="8520600" cy="5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have the necessary components from the experiences in the memory!</a:t>
            </a:r>
            <a:endParaRPr i="1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5936" y="3926596"/>
            <a:ext cx="3507313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3425" y="3097476"/>
            <a:ext cx="406850" cy="436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9" name="Google Shape;169;p26"/>
          <p:cNvCxnSpPr/>
          <p:nvPr/>
        </p:nvCxnSpPr>
        <p:spPr>
          <a:xfrm flipH="1">
            <a:off x="3179050" y="2737300"/>
            <a:ext cx="1515600" cy="14700"/>
          </a:xfrm>
          <a:prstGeom prst="straightConnector1">
            <a:avLst/>
          </a:prstGeom>
          <a:noFill/>
          <a:ln cap="flat" cmpd="sng" w="28575">
            <a:solidFill>
              <a:srgbClr val="58547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0" name="Google Shape;170;p26"/>
          <p:cNvCxnSpPr/>
          <p:nvPr/>
        </p:nvCxnSpPr>
        <p:spPr>
          <a:xfrm rot="10800000">
            <a:off x="3936850" y="2774076"/>
            <a:ext cx="0" cy="323400"/>
          </a:xfrm>
          <a:prstGeom prst="straightConnector1">
            <a:avLst/>
          </a:prstGeom>
          <a:noFill/>
          <a:ln cap="flat" cmpd="sng" w="19050">
            <a:solidFill>
              <a:srgbClr val="585475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1" name="Google Shape;171;p26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What’s     (discount factor)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77" name="Google Shape;177;p27"/>
          <p:cNvSpPr txBox="1"/>
          <p:nvPr>
            <p:ph idx="1" type="body"/>
          </p:nvPr>
        </p:nvSpPr>
        <p:spPr>
          <a:xfrm>
            <a:off x="311700" y="1152475"/>
            <a:ext cx="8520600" cy="213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Controls how short-sighted your agent is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     approaches 1, all experiences are treated equally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     approaches 0, the agent starts to prefer short-term gains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8" name="Google Shape;17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1575" y="515751"/>
            <a:ext cx="352375" cy="43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13942" y="3574950"/>
            <a:ext cx="511610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025" y="2281199"/>
            <a:ext cx="200800" cy="2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025" y="2801524"/>
            <a:ext cx="200800" cy="24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7"/>
          <p:cNvSpPr/>
          <p:nvPr/>
        </p:nvSpPr>
        <p:spPr>
          <a:xfrm>
            <a:off x="5106800" y="3698400"/>
            <a:ext cx="234900" cy="325800"/>
          </a:xfrm>
          <a:prstGeom prst="rect">
            <a:avLst/>
          </a:prstGeom>
          <a:noFill/>
          <a:ln cap="flat" cmpd="sng" w="19050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Training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9" name="Google Shape;189;p28"/>
          <p:cNvSpPr txBox="1"/>
          <p:nvPr>
            <p:ph idx="1" type="body"/>
          </p:nvPr>
        </p:nvSpPr>
        <p:spPr>
          <a:xfrm>
            <a:off x="311700" y="115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Goal: 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minimal amount of error in the Q-value function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0" name="Google Shape;19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5175" y="2183851"/>
            <a:ext cx="6693674" cy="496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" name="Google Shape;191;p28"/>
          <p:cNvCxnSpPr/>
          <p:nvPr/>
        </p:nvCxnSpPr>
        <p:spPr>
          <a:xfrm flipH="1">
            <a:off x="4361800" y="2722200"/>
            <a:ext cx="3510900" cy="22800"/>
          </a:xfrm>
          <a:prstGeom prst="straightConnector1">
            <a:avLst/>
          </a:prstGeom>
          <a:noFill/>
          <a:ln cap="flat" cmpd="sng" w="28575">
            <a:solidFill>
              <a:srgbClr val="58547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2" name="Google Shape;192;p28"/>
          <p:cNvSpPr txBox="1"/>
          <p:nvPr>
            <p:ph idx="1" type="body"/>
          </p:nvPr>
        </p:nvSpPr>
        <p:spPr>
          <a:xfrm>
            <a:off x="4152950" y="3096375"/>
            <a:ext cx="3144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Bellman Equation Expansion of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2000" y="3194788"/>
            <a:ext cx="961650" cy="375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4" name="Google Shape;194;p28"/>
          <p:cNvCxnSpPr/>
          <p:nvPr/>
        </p:nvCxnSpPr>
        <p:spPr>
          <a:xfrm rot="10800000">
            <a:off x="6004350" y="2802150"/>
            <a:ext cx="6900" cy="336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5" name="Google Shape;195;p28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3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 Stages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 of Interactive Demonstrations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01" name="Google Shape;201;p29"/>
          <p:cNvSpPr/>
          <p:nvPr/>
        </p:nvSpPr>
        <p:spPr>
          <a:xfrm>
            <a:off x="3706258" y="1210375"/>
            <a:ext cx="1746000" cy="15642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Demonstrator with </a:t>
            </a:r>
            <a:r>
              <a:rPr i="1"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shared</a:t>
            </a: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environment</a:t>
            </a:r>
            <a:endParaRPr sz="1800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29"/>
          <p:cNvSpPr/>
          <p:nvPr/>
        </p:nvSpPr>
        <p:spPr>
          <a:xfrm>
            <a:off x="1772907" y="2877822"/>
            <a:ext cx="1746000" cy="15642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Agent with </a:t>
            </a:r>
            <a:r>
              <a:rPr i="1"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shared</a:t>
            </a: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environment</a:t>
            </a:r>
            <a:endParaRPr sz="1800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29"/>
          <p:cNvSpPr/>
          <p:nvPr/>
        </p:nvSpPr>
        <p:spPr>
          <a:xfrm>
            <a:off x="5497340" y="2877822"/>
            <a:ext cx="1746000" cy="1564200"/>
          </a:xfrm>
          <a:prstGeom prst="roundRect">
            <a:avLst>
              <a:gd fmla="val 16667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Agent with </a:t>
            </a:r>
            <a:r>
              <a:rPr i="1"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hidden</a:t>
            </a: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environment</a:t>
            </a:r>
            <a:endParaRPr sz="1800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04" name="Google Shape;204;p29"/>
          <p:cNvCxnSpPr>
            <a:stCxn id="203" idx="2"/>
            <a:endCxn id="202" idx="2"/>
          </p:cNvCxnSpPr>
          <p:nvPr/>
        </p:nvCxnSpPr>
        <p:spPr>
          <a:xfrm rot="5400000">
            <a:off x="4507790" y="2580072"/>
            <a:ext cx="600" cy="3724500"/>
          </a:xfrm>
          <a:prstGeom prst="curvedConnector3">
            <a:avLst>
              <a:gd fmla="val 396875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05" name="Google Shape;205;p29"/>
          <p:cNvCxnSpPr>
            <a:stCxn id="202" idx="0"/>
            <a:endCxn id="201" idx="1"/>
          </p:cNvCxnSpPr>
          <p:nvPr/>
        </p:nvCxnSpPr>
        <p:spPr>
          <a:xfrm rot="-5400000">
            <a:off x="2733507" y="1904922"/>
            <a:ext cx="885300" cy="10605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206" name="Google Shape;206;p29"/>
          <p:cNvCxnSpPr>
            <a:stCxn id="201" idx="3"/>
            <a:endCxn id="203" idx="0"/>
          </p:cNvCxnSpPr>
          <p:nvPr/>
        </p:nvCxnSpPr>
        <p:spPr>
          <a:xfrm>
            <a:off x="5452258" y="1992475"/>
            <a:ext cx="918000" cy="8853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07" name="Google Shape;207;p29"/>
          <p:cNvSpPr txBox="1"/>
          <p:nvPr/>
        </p:nvSpPr>
        <p:spPr>
          <a:xfrm>
            <a:off x="6086485" y="1992475"/>
            <a:ext cx="12846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minutes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29"/>
          <p:cNvSpPr txBox="1"/>
          <p:nvPr/>
        </p:nvSpPr>
        <p:spPr>
          <a:xfrm>
            <a:off x="1787413" y="2029175"/>
            <a:ext cx="12846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minutes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29"/>
          <p:cNvSpPr txBox="1"/>
          <p:nvPr/>
        </p:nvSpPr>
        <p:spPr>
          <a:xfrm>
            <a:off x="4004150" y="4301550"/>
            <a:ext cx="11502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</a:t>
            </a: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episodes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511950" y="3131375"/>
            <a:ext cx="1322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Visual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Feedback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29"/>
          <p:cNvSpPr txBox="1"/>
          <p:nvPr/>
        </p:nvSpPr>
        <p:spPr>
          <a:xfrm>
            <a:off x="7458750" y="3269100"/>
            <a:ext cx="13224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Numerical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54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Feedback</a:t>
            </a:r>
            <a:endParaRPr sz="1800">
              <a:solidFill>
                <a:srgbClr val="5854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/>
          <p:nvPr>
            <p:ph type="title"/>
          </p:nvPr>
        </p:nvSpPr>
        <p:spPr>
          <a:xfrm>
            <a:off x="311700" y="794925"/>
            <a:ext cx="1381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Results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17" name="Google Shape;217;p30"/>
          <p:cNvSpPr txBox="1"/>
          <p:nvPr>
            <p:ph idx="1" type="body"/>
          </p:nvPr>
        </p:nvSpPr>
        <p:spPr>
          <a:xfrm>
            <a:off x="252350" y="1884350"/>
            <a:ext cx="2028000" cy="23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Interactiv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demonstrations </a:t>
            </a:r>
            <a:b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faster at winning the game and reaching the max score of 21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8" name="Google Shape;218;p30"/>
          <p:cNvPicPr preferRelativeResize="0"/>
          <p:nvPr/>
        </p:nvPicPr>
        <p:blipFill rotWithShape="1">
          <a:blip r:embed="rId3">
            <a:alphaModFix/>
          </a:blip>
          <a:srcRect b="0" l="0" r="0" t="6820"/>
          <a:stretch/>
        </p:blipFill>
        <p:spPr>
          <a:xfrm>
            <a:off x="2280225" y="1278577"/>
            <a:ext cx="6665651" cy="356504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0"/>
          <p:cNvSpPr/>
          <p:nvPr/>
        </p:nvSpPr>
        <p:spPr>
          <a:xfrm>
            <a:off x="0" y="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0"/>
          <p:cNvSpPr txBox="1"/>
          <p:nvPr/>
        </p:nvSpPr>
        <p:spPr>
          <a:xfrm>
            <a:off x="3140650" y="990525"/>
            <a:ext cx="47691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Interactive Demo 			DQN</a:t>
            </a:r>
            <a:endParaRPr sz="1800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Google Shape;221;p30"/>
          <p:cNvSpPr/>
          <p:nvPr/>
        </p:nvSpPr>
        <p:spPr>
          <a:xfrm>
            <a:off x="4973700" y="1154475"/>
            <a:ext cx="448500" cy="1623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0"/>
          <p:cNvSpPr/>
          <p:nvPr/>
        </p:nvSpPr>
        <p:spPr>
          <a:xfrm>
            <a:off x="6647625" y="1154475"/>
            <a:ext cx="448500" cy="1623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1"/>
          <p:cNvSpPr txBox="1"/>
          <p:nvPr>
            <p:ph type="title"/>
          </p:nvPr>
        </p:nvSpPr>
        <p:spPr>
          <a:xfrm>
            <a:off x="311700" y="2150850"/>
            <a:ext cx="4376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B5394"/>
                </a:solidFill>
                <a:latin typeface="Kalam"/>
                <a:ea typeface="Kalam"/>
                <a:cs typeface="Kalam"/>
                <a:sym typeface="Kalam"/>
              </a:rPr>
              <a:t>Thanks!</a:t>
            </a:r>
            <a:endParaRPr b="1">
              <a:solidFill>
                <a:srgbClr val="0B5394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28" name="Google Shape;22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9346" y="242475"/>
            <a:ext cx="3365968" cy="441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Outline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1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Defining Reinforcement Learning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Breakthroughs and Issues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Interactive Demonstrations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Outline 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Stages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does an agent know what to do?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Reinforcement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Learning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 Problem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641800" cy="6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sequential decisions should be made to maximize a reward?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0699" y="1959125"/>
            <a:ext cx="3777474" cy="25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05775" y="1861438"/>
            <a:ext cx="4451400" cy="18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Agent performs an action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 rewards the action and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provides a new scenario 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225" y="3356075"/>
            <a:ext cx="3507399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Example: Pong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392588"/>
            <a:ext cx="4451400" cy="187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 is the current image on the screen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Possible Actions: Move green paddle up or down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Reward: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rgbClr val="2F2B4E"/>
              </a:buClr>
              <a:buSzPts val="1400"/>
              <a:buFont typeface="Times New Roman"/>
              <a:buChar char="◆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+1 If green scored against orange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rgbClr val="2F2B4E"/>
              </a:buClr>
              <a:buSzPts val="1400"/>
              <a:buFont typeface="Times New Roman"/>
              <a:buChar char="◆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  If orange scored against green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rgbClr val="2F2B4E"/>
              </a:buClr>
              <a:buSzPts val="1400"/>
              <a:buFont typeface="Times New Roman"/>
              <a:buChar char="◆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   Otherwise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600" y="272925"/>
            <a:ext cx="3189574" cy="4011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500" y="240425"/>
            <a:ext cx="7171826" cy="190808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9625" y="2352263"/>
            <a:ext cx="7537175" cy="2014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Current Issues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152475"/>
            <a:ext cx="8520600" cy="233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Tons of environment interaction needed!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914400" rtl="0" algn="l">
              <a:spcBef>
                <a:spcPts val="160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i="1"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Decent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performance reached after thousands of game play sessions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</a:t>
            </a: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agent may face actual consequences while learning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914400" rtl="0" algn="l">
              <a:spcBef>
                <a:spcPts val="1600"/>
              </a:spcBef>
              <a:spcAft>
                <a:spcPts val="0"/>
              </a:spcAft>
              <a:buClr>
                <a:srgbClr val="2F2B4E"/>
              </a:buClr>
              <a:buSzPts val="1800"/>
              <a:buFont typeface="Times New Roman"/>
              <a:buChar char="➔"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Physical damage to robotic agent or objects in the environment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7525" y="3323825"/>
            <a:ext cx="3453025" cy="15883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2" name="Google Shape;102;p19"/>
          <p:cNvSpPr txBox="1"/>
          <p:nvPr/>
        </p:nvSpPr>
        <p:spPr>
          <a:xfrm>
            <a:off x="3507275" y="4136600"/>
            <a:ext cx="19041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Sometimes both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131850"/>
            <a:ext cx="4563600" cy="17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Demonstration data can be used to help expedite the learning process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provides the agent with an example of how to interact with the environment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Adding </a:t>
            </a: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Demonstrations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9175" y="200922"/>
            <a:ext cx="3355074" cy="423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131850"/>
            <a:ext cx="5342700" cy="17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Looking at many examples of demonstration data, can we predict what action a demonstrator will take?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One Approach: Imitation Learning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1923600" y="3003375"/>
            <a:ext cx="5296800" cy="5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Limitation</a:t>
            </a:r>
            <a:endParaRPr u="sng"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2B4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Agent can not become better than the demonstrator.</a:t>
            </a:r>
            <a:endParaRPr>
              <a:solidFill>
                <a:srgbClr val="2F2B4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/>
          <p:nvPr/>
        </p:nvSpPr>
        <p:spPr>
          <a:xfrm>
            <a:off x="0" y="4570200"/>
            <a:ext cx="9144000" cy="573300"/>
          </a:xfrm>
          <a:prstGeom prst="rect">
            <a:avLst/>
          </a:prstGeom>
          <a:solidFill>
            <a:srgbClr val="0B539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2"/>
          <p:cNvSpPr txBox="1"/>
          <p:nvPr>
            <p:ph type="title"/>
          </p:nvPr>
        </p:nvSpPr>
        <p:spPr>
          <a:xfrm>
            <a:off x="346725" y="2285400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2F2B4E"/>
                </a:solidFill>
                <a:latin typeface="Kalam"/>
                <a:ea typeface="Kalam"/>
                <a:cs typeface="Kalam"/>
                <a:sym typeface="Kalam"/>
              </a:rPr>
              <a:t>Interactive Demonstrations</a:t>
            </a:r>
            <a:endParaRPr b="1">
              <a:solidFill>
                <a:srgbClr val="2F2B4E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